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90A0-C830-46B0-B0F3-01AF6285C2AB}" type="datetimeFigureOut">
              <a:rPr lang="ar-IQ" smtClean="0"/>
              <a:t>19/06/1437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9680-4DFF-41C8-9562-931629BEB1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11927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90A0-C830-46B0-B0F3-01AF6285C2AB}" type="datetimeFigureOut">
              <a:rPr lang="ar-IQ" smtClean="0"/>
              <a:t>19/06/1437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9680-4DFF-41C8-9562-931629BEB1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84760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90A0-C830-46B0-B0F3-01AF6285C2AB}" type="datetimeFigureOut">
              <a:rPr lang="ar-IQ" smtClean="0"/>
              <a:t>19/06/1437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9680-4DFF-41C8-9562-931629BEB128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19093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90A0-C830-46B0-B0F3-01AF6285C2AB}" type="datetimeFigureOut">
              <a:rPr lang="ar-IQ" smtClean="0"/>
              <a:t>19/06/1437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9680-4DFF-41C8-9562-931629BEB1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1990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90A0-C830-46B0-B0F3-01AF6285C2AB}" type="datetimeFigureOut">
              <a:rPr lang="ar-IQ" smtClean="0"/>
              <a:t>19/06/1437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9680-4DFF-41C8-9562-931629BEB128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28342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90A0-C830-46B0-B0F3-01AF6285C2AB}" type="datetimeFigureOut">
              <a:rPr lang="ar-IQ" smtClean="0"/>
              <a:t>19/06/1437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9680-4DFF-41C8-9562-931629BEB1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629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90A0-C830-46B0-B0F3-01AF6285C2AB}" type="datetimeFigureOut">
              <a:rPr lang="ar-IQ" smtClean="0"/>
              <a:t>19/06/1437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9680-4DFF-41C8-9562-931629BEB1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25462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90A0-C830-46B0-B0F3-01AF6285C2AB}" type="datetimeFigureOut">
              <a:rPr lang="ar-IQ" smtClean="0"/>
              <a:t>19/06/1437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9680-4DFF-41C8-9562-931629BEB1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44987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90A0-C830-46B0-B0F3-01AF6285C2AB}" type="datetimeFigureOut">
              <a:rPr lang="ar-IQ" smtClean="0"/>
              <a:t>19/06/1437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9680-4DFF-41C8-9562-931629BEB1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3390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90A0-C830-46B0-B0F3-01AF6285C2AB}" type="datetimeFigureOut">
              <a:rPr lang="ar-IQ" smtClean="0"/>
              <a:t>19/06/1437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9680-4DFF-41C8-9562-931629BEB1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07579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90A0-C830-46B0-B0F3-01AF6285C2AB}" type="datetimeFigureOut">
              <a:rPr lang="ar-IQ" smtClean="0"/>
              <a:t>19/06/1437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9680-4DFF-41C8-9562-931629BEB1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38038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90A0-C830-46B0-B0F3-01AF6285C2AB}" type="datetimeFigureOut">
              <a:rPr lang="ar-IQ" smtClean="0"/>
              <a:t>19/06/1437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9680-4DFF-41C8-9562-931629BEB1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88637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90A0-C830-46B0-B0F3-01AF6285C2AB}" type="datetimeFigureOut">
              <a:rPr lang="ar-IQ" smtClean="0"/>
              <a:t>19/06/1437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9680-4DFF-41C8-9562-931629BEB1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21205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90A0-C830-46B0-B0F3-01AF6285C2AB}" type="datetimeFigureOut">
              <a:rPr lang="ar-IQ" smtClean="0"/>
              <a:t>19/06/1437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9680-4DFF-41C8-9562-931629BEB1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58291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90A0-C830-46B0-B0F3-01AF6285C2AB}" type="datetimeFigureOut">
              <a:rPr lang="ar-IQ" smtClean="0"/>
              <a:t>19/06/1437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9680-4DFF-41C8-9562-931629BEB1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19233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90A0-C830-46B0-B0F3-01AF6285C2AB}" type="datetimeFigureOut">
              <a:rPr lang="ar-IQ" smtClean="0"/>
              <a:t>19/06/1437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9680-4DFF-41C8-9562-931629BEB1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869916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E90A0-C830-46B0-B0F3-01AF6285C2AB}" type="datetimeFigureOut">
              <a:rPr lang="ar-IQ" smtClean="0"/>
              <a:t>19/06/1437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A09680-4DFF-41C8-9562-931629BEB12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39018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إصابات الركبة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969819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dirty="0" smtClean="0"/>
              <a:t>اعراض قطع الرباط الصليبي</a:t>
            </a:r>
            <a:r>
              <a:rPr lang="en-US" dirty="0" smtClean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dirty="0" smtClean="0"/>
              <a:t>-تمزق الرباط يؤدي الي عدم ثبات الركبة</a:t>
            </a:r>
            <a:br>
              <a:rPr lang="ar-SA" dirty="0" smtClean="0"/>
            </a:br>
            <a:r>
              <a:rPr lang="ar-SA" dirty="0" smtClean="0"/>
              <a:t>- المريض</a:t>
            </a:r>
            <a:r>
              <a:rPr lang="ar-IQ" dirty="0" smtClean="0"/>
              <a:t> يسمع</a:t>
            </a:r>
            <a:r>
              <a:rPr lang="ar-SA" dirty="0" smtClean="0"/>
              <a:t> صوت فرقعة في الركبة</a:t>
            </a:r>
            <a:br>
              <a:rPr lang="ar-SA" dirty="0" smtClean="0"/>
            </a:br>
            <a:r>
              <a:rPr lang="ar-SA" dirty="0" smtClean="0"/>
              <a:t>-ورم في الركبة وتجمع دموي حول المفصل .</a:t>
            </a:r>
            <a:br>
              <a:rPr lang="ar-SA" dirty="0" smtClean="0"/>
            </a:br>
            <a:r>
              <a:rPr lang="ar-SA" dirty="0" smtClean="0"/>
              <a:t>-ألم شديد و حاد.</a:t>
            </a:r>
            <a:br>
              <a:rPr lang="ar-SA" dirty="0" smtClean="0"/>
            </a:br>
            <a:r>
              <a:rPr lang="ar-SA" dirty="0" smtClean="0"/>
              <a:t>-انعدام الثبات في مفصل الركبة</a:t>
            </a:r>
            <a:br>
              <a:rPr lang="ar-SA" dirty="0" smtClean="0"/>
            </a:br>
            <a:r>
              <a:rPr lang="ar-SA" dirty="0" smtClean="0"/>
              <a:t>قد لا</a:t>
            </a:r>
            <a:r>
              <a:rPr lang="ar-IQ" dirty="0" smtClean="0"/>
              <a:t> </a:t>
            </a:r>
            <a:r>
              <a:rPr lang="ar-SA" dirty="0" smtClean="0"/>
              <a:t>يتمكن المصاب من تحريك ركبته سواء في الاتجاه الامامي او الخلفي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3619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dirty="0" smtClean="0"/>
              <a:t>تصنيف إصابات الرباط الصليبي</a:t>
            </a:r>
            <a:r>
              <a:rPr lang="en-US" dirty="0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229600" cy="379475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ar-SA" sz="2400" dirty="0" smtClean="0"/>
              <a:t>اولا القطع الجزئي</a:t>
            </a:r>
            <a:br>
              <a:rPr lang="ar-SA" sz="2400" dirty="0" smtClean="0"/>
            </a:br>
            <a:r>
              <a:rPr lang="ar-SA" sz="2400" dirty="0" smtClean="0"/>
              <a:t>فان الإصابة غالبا لا</a:t>
            </a:r>
            <a:r>
              <a:rPr lang="ar-IQ" sz="2400" dirty="0" smtClean="0"/>
              <a:t> </a:t>
            </a:r>
            <a:r>
              <a:rPr lang="ar-SA" sz="2400" dirty="0" smtClean="0"/>
              <a:t>تحتاج لإجراء عملية جراحية ويكون من الممكن</a:t>
            </a:r>
            <a:r>
              <a:rPr lang="ar-IQ" sz="2400" dirty="0" smtClean="0"/>
              <a:t> </a:t>
            </a:r>
            <a:r>
              <a:rPr lang="ar-SA" sz="2400" dirty="0" smtClean="0"/>
              <a:t>اعاده المصاب لحالته الطبيعية وذلك بتثبيت المفصل لمدة اسبوعين</a:t>
            </a:r>
            <a:br>
              <a:rPr lang="ar-SA" sz="2400" dirty="0" smtClean="0"/>
            </a:br>
            <a:r>
              <a:rPr lang="ar-SA" sz="2400" dirty="0" smtClean="0"/>
              <a:t>مع عمل العلاج الطبيعي لمده تتراوح بين 3-6 شهور.</a:t>
            </a:r>
            <a:br>
              <a:rPr lang="ar-SA" sz="2400" dirty="0" smtClean="0"/>
            </a:br>
            <a:r>
              <a:rPr lang="ar-SA" sz="2400" dirty="0" smtClean="0"/>
              <a:t>في حالة فشل العلاج ألتأهيلي و الطبيعي في الحصول على النتيجة</a:t>
            </a:r>
            <a:r>
              <a:rPr lang="ar-IQ" sz="2400" dirty="0" smtClean="0"/>
              <a:t> </a:t>
            </a:r>
            <a:r>
              <a:rPr lang="ar-SA" sz="2400" dirty="0" smtClean="0"/>
              <a:t>المرجوة يصبح التدخل الجراحي حتميا</a:t>
            </a:r>
            <a:r>
              <a:rPr lang="en-US" sz="2400" dirty="0" smtClean="0"/>
              <a:t> </a:t>
            </a:r>
          </a:p>
          <a:p>
            <a:pPr eaLnBrk="1" hangingPunct="1"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69714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266508" y="594996"/>
            <a:ext cx="8229600" cy="56880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ar-IQ" sz="2400" dirty="0"/>
              <a:t>ثانيا </a:t>
            </a:r>
            <a:r>
              <a:rPr lang="ar-SA" sz="2400" dirty="0"/>
              <a:t>القطع </a:t>
            </a:r>
            <a:r>
              <a:rPr lang="ar-IQ" sz="2400" dirty="0"/>
              <a:t>ال</a:t>
            </a:r>
            <a:r>
              <a:rPr lang="ar-SA" sz="2400" dirty="0"/>
              <a:t>كامل</a:t>
            </a:r>
            <a:endParaRPr lang="ar-IQ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ar-SA" sz="2400" dirty="0"/>
              <a:t>ويكون التدخل الجراحي هو الحل الوحيد. ويتبعه فتره تأهيليه تتراوح</a:t>
            </a:r>
            <a:br>
              <a:rPr lang="ar-SA" sz="2400" dirty="0"/>
            </a:br>
            <a:r>
              <a:rPr lang="ar-SA" sz="2400" dirty="0"/>
              <a:t>بين 4-6 اشهر وقد تصل الى 8 أشهر</a:t>
            </a:r>
            <a:br>
              <a:rPr lang="ar-SA" sz="2400" dirty="0"/>
            </a:br>
            <a:r>
              <a:rPr lang="ar-SA" sz="2400" dirty="0"/>
              <a:t>تأهيل المصاب قبل العملية الجراحية</a:t>
            </a:r>
            <a:endParaRPr lang="ar-IQ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ar-SA" sz="2400" dirty="0"/>
              <a:t>التأهيل لتهيئة المصاب للعملية </a:t>
            </a:r>
            <a:r>
              <a:rPr lang="ar-SA" sz="2400" dirty="0" err="1"/>
              <a:t>الجراحيه</a:t>
            </a:r>
            <a:r>
              <a:rPr lang="ar-SA" sz="2400" dirty="0"/>
              <a:t> :</a:t>
            </a:r>
            <a:br>
              <a:rPr lang="ar-SA" sz="2400" dirty="0"/>
            </a:br>
            <a:r>
              <a:rPr lang="ar-SA" sz="2400" dirty="0"/>
              <a:t>-استخدام كمدات الثلج للسيطرة علي الالم في اول مراحل الاصابة</a:t>
            </a:r>
            <a:br>
              <a:rPr lang="ar-SA" sz="2400" dirty="0"/>
            </a:br>
            <a:r>
              <a:rPr lang="ar-SA" sz="2400" dirty="0"/>
              <a:t>وذلك باستخدام اكياس الثلج لمده 20 دقيقه 3 مرات في اليوم</a:t>
            </a:r>
            <a:br>
              <a:rPr lang="ar-SA" sz="2400" dirty="0"/>
            </a:br>
            <a:r>
              <a:rPr lang="ar-SA" sz="2400" dirty="0"/>
              <a:t>-تخفيف الورم في الركبة</a:t>
            </a:r>
            <a:endParaRPr lang="ar-IQ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ar-SA" sz="2400" dirty="0"/>
              <a:t>-تخفيف الالم</a:t>
            </a:r>
            <a:br>
              <a:rPr lang="ar-SA" sz="2400" dirty="0"/>
            </a:br>
            <a:r>
              <a:rPr lang="ar-SA" sz="2400" dirty="0"/>
              <a:t>-استخدام وسائل العلاج الطبيعي المختلفة من</a:t>
            </a:r>
            <a:br>
              <a:rPr lang="ar-SA" sz="2400" dirty="0"/>
            </a:br>
            <a:r>
              <a:rPr lang="ar-SA" sz="2400" dirty="0"/>
              <a:t>- موجات صوتية</a:t>
            </a:r>
            <a:br>
              <a:rPr lang="ar-SA" sz="2400" dirty="0"/>
            </a:br>
            <a:r>
              <a:rPr lang="ar-SA" sz="2400" dirty="0"/>
              <a:t>-الاشعة الحمراء</a:t>
            </a:r>
            <a:br>
              <a:rPr lang="ar-SA" sz="2400" dirty="0"/>
            </a:br>
            <a:r>
              <a:rPr lang="ar-SA" sz="2400" dirty="0"/>
              <a:t>-والتنبيه الكهربائي</a:t>
            </a:r>
            <a:br>
              <a:rPr lang="ar-SA" sz="2400" dirty="0"/>
            </a:br>
            <a:r>
              <a:rPr lang="ar-SA" sz="2400" dirty="0"/>
              <a:t/>
            </a:r>
            <a:br>
              <a:rPr lang="ar-SA" sz="2400" dirty="0"/>
            </a:br>
            <a:r>
              <a:rPr lang="ar-SA" sz="2000" dirty="0"/>
              <a:t/>
            </a:r>
            <a:br>
              <a:rPr lang="ar-SA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68990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C:\Users\hp\Pictures\053804c740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2313" y="446089"/>
            <a:ext cx="2360612" cy="352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35" name="Picture 3" descr="C:\Users\hp\Pictures\e70d8a0c7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9" y="647700"/>
            <a:ext cx="5238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4" descr="C:\Users\hp\Pictures\3df32d995a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0" y="620713"/>
            <a:ext cx="21844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5" descr="C:\Users\hp\Pictures\4b1e5266b8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3857625"/>
            <a:ext cx="2255838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6" descr="C:\Users\hp\Pictures\dfdb9ed1c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538" y="4076701"/>
            <a:ext cx="2366962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Picture 7" descr="C:\Users\hp\Pictures\ebcbc3b117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25" y="620713"/>
            <a:ext cx="18669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0332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202091" y="1448505"/>
            <a:ext cx="8229600" cy="351860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ar-SA" dirty="0" smtClean="0"/>
              <a:t>وكل الوسائل التي تساعد لعودة المفصل</a:t>
            </a:r>
            <a:r>
              <a:rPr lang="en-US" dirty="0" smtClean="0"/>
              <a:t> </a:t>
            </a:r>
            <a:r>
              <a:rPr lang="ar-SA" dirty="0" smtClean="0"/>
              <a:t>الي المدي الحركي الكامل للمفصل وكذلك للمحافظة علي القوة العضلية</a:t>
            </a:r>
            <a:br>
              <a:rPr lang="ar-SA" dirty="0" smtClean="0"/>
            </a:br>
            <a:r>
              <a:rPr lang="ar-SA" dirty="0" smtClean="0"/>
              <a:t>من الضمور</a:t>
            </a:r>
            <a:endParaRPr lang="ar-IQ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ar-SA" dirty="0" smtClean="0"/>
              <a:t>استخدام تمارين الانقباض الثابت و هي تمارين تقوم بتقوية عضلة الفخذ</a:t>
            </a:r>
            <a:r>
              <a:rPr lang="ar-IQ" dirty="0" smtClean="0"/>
              <a:t> الامامية</a:t>
            </a:r>
            <a:r>
              <a:rPr lang="ar-SA" dirty="0" smtClean="0"/>
              <a:t> دون تحريك الركبة</a:t>
            </a:r>
            <a:br>
              <a:rPr lang="ar-SA" dirty="0" smtClean="0"/>
            </a:br>
            <a:r>
              <a:rPr lang="ar-SA" dirty="0" smtClean="0"/>
              <a:t>-اعاده المدى الطبيعي</a:t>
            </a:r>
            <a:br>
              <a:rPr lang="ar-SA" dirty="0" smtClean="0"/>
            </a:br>
            <a:r>
              <a:rPr lang="ar-SA" dirty="0" smtClean="0"/>
              <a:t>-التدريب على استخدام العكاز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sz="2400" dirty="0"/>
              <a:t/>
            </a:r>
            <a:br>
              <a:rPr lang="ar-SA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07643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IQ" dirty="0" smtClean="0"/>
              <a:t>تمزق الاربطة والغضاريف</a:t>
            </a:r>
            <a:endParaRPr lang="en-US" dirty="0" smtClean="0"/>
          </a:p>
        </p:txBody>
      </p:sp>
      <p:pic>
        <p:nvPicPr>
          <p:cNvPr id="31747" name="صورة 19" descr="http://www.5h5h.com/upfiles/CjQ07095.bm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25"/>
          <a:stretch>
            <a:fillRect/>
          </a:stretch>
        </p:blipFill>
        <p:spPr>
          <a:xfrm>
            <a:off x="3000375" y="2138363"/>
            <a:ext cx="6408738" cy="339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39116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IQ" dirty="0" smtClean="0"/>
              <a:t>تمزق الغضروف الهلالي</a:t>
            </a:r>
            <a:endParaRPr 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ar-IQ" sz="2400" dirty="0" smtClean="0"/>
              <a:t>اسباب تمزق الغضروف الهلالي</a:t>
            </a:r>
          </a:p>
          <a:p>
            <a:pPr eaLnBrk="1" hangingPunct="1">
              <a:defRPr/>
            </a:pPr>
            <a:r>
              <a:rPr lang="ar-SA" sz="2400" dirty="0" smtClean="0"/>
              <a:t>ضغط مباشر بين لقمتي عظم الفخذ والقصبة في الساق في أثناء السقوط أو القفز من الأعلى.</a:t>
            </a:r>
          </a:p>
          <a:p>
            <a:pPr eaLnBrk="1" hangingPunct="1">
              <a:defRPr/>
            </a:pPr>
            <a:r>
              <a:rPr lang="ar-SA" sz="2400" dirty="0" smtClean="0"/>
              <a:t>لف محوري من الفخذ على ثبات نسبي لعظم الساق.</a:t>
            </a:r>
          </a:p>
          <a:p>
            <a:pPr eaLnBrk="1" hangingPunct="1">
              <a:defRPr/>
            </a:pPr>
            <a:r>
              <a:rPr lang="ar-SA" sz="2400" dirty="0" smtClean="0"/>
              <a:t>تداخل شديد واستدارة وضغط على مفصل الركبة.</a:t>
            </a:r>
          </a:p>
          <a:p>
            <a:pPr eaLnBrk="1" hangingPunct="1">
              <a:defRPr/>
            </a:pPr>
            <a:r>
              <a:rPr lang="ar-SA" sz="2400" dirty="0" smtClean="0"/>
              <a:t>قد يكون بسبب تمزق سابق بسيط يتطور مع مرور الزمن.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857955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IQ" dirty="0" smtClean="0"/>
              <a:t>الاعراض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642534" y="6096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spcBef>
                <a:spcPts val="1800"/>
              </a:spcBef>
              <a:defRPr/>
            </a:pPr>
            <a:r>
              <a:rPr lang="ar-SA" sz="2000" dirty="0"/>
              <a:t>ألم وتثخن في منطقة التمزق </a:t>
            </a:r>
            <a:endParaRPr lang="ar-IQ" sz="2000" dirty="0"/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defRPr/>
            </a:pPr>
            <a:r>
              <a:rPr lang="ar-SA" sz="2000" dirty="0"/>
              <a:t>ألم في منطقة التمزق عند مد الساق في مفصل الركبة </a:t>
            </a:r>
            <a:endParaRPr lang="ar-IQ" sz="2000" dirty="0"/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defRPr/>
            </a:pPr>
            <a:r>
              <a:rPr lang="ar-SA" sz="2000" dirty="0"/>
              <a:t>عدم القدرة على ثني مفصل الركبة جزئياً أو كلياً مع فقدان الاتزان للمفصل</a:t>
            </a:r>
            <a:r>
              <a:rPr lang="en-US" sz="2000" dirty="0"/>
              <a:t> </a:t>
            </a:r>
            <a:endParaRPr lang="ar-IQ" sz="2000" dirty="0"/>
          </a:p>
          <a:p>
            <a:pPr eaLnBrk="1" hangingPunct="1">
              <a:lnSpc>
                <a:spcPct val="110000"/>
              </a:lnSpc>
              <a:spcBef>
                <a:spcPts val="1800"/>
              </a:spcBef>
              <a:defRPr/>
            </a:pPr>
            <a:r>
              <a:rPr lang="ar-SA" sz="2000" dirty="0"/>
              <a:t>ارتشاح دموي مصاحب يحدث تورم بالمفصل ويكون مصاحب للإصابة الغضروفية وهذا يحدث غالباً في اليوم التالي للإصابة</a:t>
            </a:r>
            <a:r>
              <a:rPr lang="en-US" sz="2000" dirty="0"/>
              <a:t> </a:t>
            </a:r>
            <a:endParaRPr lang="ar-IQ" sz="2000" dirty="0"/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defRPr/>
            </a:pPr>
            <a:r>
              <a:rPr lang="ar-SA" sz="2000" dirty="0"/>
              <a:t>صوت في المفصل بسبب تمزق جزء من الغضروف الملامس لعظم الفخذ</a:t>
            </a:r>
            <a:r>
              <a:rPr lang="en-US" sz="2000" dirty="0"/>
              <a:t> </a:t>
            </a:r>
            <a:endParaRPr lang="ar-IQ" sz="2000" dirty="0"/>
          </a:p>
          <a:p>
            <a:pPr eaLnBrk="1" hangingPunct="1">
              <a:lnSpc>
                <a:spcPct val="110000"/>
              </a:lnSpc>
              <a:spcBef>
                <a:spcPts val="1800"/>
              </a:spcBef>
              <a:defRPr/>
            </a:pPr>
            <a:r>
              <a:rPr lang="ar-SA" sz="2000" dirty="0"/>
              <a:t>ألم يقع في الجهة الداخلية لمفصل الركبة بالنسبة للإنسي، في حين يقع الألم في الجهة الخارجية الجانبية لمفصل الركبة للغضروف الوحشي خلال الجهد وبعده</a:t>
            </a:r>
            <a:r>
              <a:rPr lang="en-US" sz="2000" dirty="0"/>
              <a:t> </a:t>
            </a:r>
            <a:endParaRPr lang="ar-IQ" sz="2000" dirty="0"/>
          </a:p>
          <a:p>
            <a:pPr eaLnBrk="1" hangingPunct="1">
              <a:lnSpc>
                <a:spcPct val="110000"/>
              </a:lnSpc>
              <a:spcBef>
                <a:spcPts val="3000"/>
              </a:spcBef>
              <a:defRPr/>
            </a:pPr>
            <a:r>
              <a:rPr lang="ar-SA" sz="2000" dirty="0"/>
              <a:t>ظاهرة إقفال المفصل(</a:t>
            </a:r>
            <a:r>
              <a:rPr lang="en-US" sz="2000" dirty="0"/>
              <a:t>Locking</a:t>
            </a:r>
            <a:r>
              <a:rPr lang="ar-SA" sz="2000" dirty="0"/>
              <a:t>) عند الحركة وهذا يعني أن الجزء المتمزق للغضروف الهلالي بالمفصل يعرقل الحركة لذلك تصبح حركات الثني والانبساط الكامل بالغة الصعوبة.</a:t>
            </a:r>
            <a:endParaRPr lang="ar-IQ" sz="2000" dirty="0"/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defRPr/>
            </a:pPr>
            <a:r>
              <a:rPr lang="ar-SA" sz="2000" dirty="0"/>
              <a:t>في بعض الأحيان قد يحدث تجمع للسوائل داخل المفصل وبخاصةٍ بعد الجهد</a:t>
            </a:r>
            <a:r>
              <a:rPr lang="en-US" sz="2000" dirty="0"/>
              <a:t> </a:t>
            </a:r>
            <a:endParaRPr lang="ar-IQ" sz="2000" dirty="0"/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defRPr/>
            </a:pPr>
            <a:r>
              <a:rPr lang="ar-IQ" sz="2000" dirty="0"/>
              <a:t>يتم العلاج عن طريق التداخل الجراحي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39521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صورة 22" descr="http://www.geocities.com/pt.nour/me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8214" y="836614"/>
            <a:ext cx="7559675" cy="4897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67911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IQ" dirty="0" smtClean="0"/>
              <a:t>تمزق الرباط الصليبي</a:t>
            </a:r>
            <a:endParaRPr lang="en-US" dirty="0" smtClean="0"/>
          </a:p>
        </p:txBody>
      </p:sp>
      <p:pic>
        <p:nvPicPr>
          <p:cNvPr id="36867" name="BLOGGER_PHOTO_ID_5324587314192864290" descr="http://2.bp.blogspot.com/_GFzgOSHHRi8/SeS7844EVCI/AAAAAAAAAIU/ohhvm9vF1h8/s320/%D8%A7%D9%84%D8%B1%D9%83%D8%A8%D8%A9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6988" y="2662239"/>
            <a:ext cx="2990850" cy="2771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868" name="BLOGGER_PHOTO_ID_5324587395119641202" descr="http://1.bp.blogspot.com/_GFzgOSHHRi8/SeS8BmWg8nI/AAAAAAAAAIc/idY1NZk7xSA/s320/%D8%A7%D9%84%D8%B1%D9%83%D8%A8%D8%A9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363" y="234950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2281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dirty="0" smtClean="0"/>
              <a:t>اسباب حدوث الاصابة</a:t>
            </a:r>
            <a:r>
              <a:rPr lang="en-US" dirty="0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ar-SA" sz="2400" dirty="0"/>
              <a:t>تحدث اصابه الرباط الصليبي الامامي غالبا اثناء عمليه الجري او القفز،</a:t>
            </a:r>
            <a:r>
              <a:rPr lang="ar-IQ" sz="2400" dirty="0"/>
              <a:t> </a:t>
            </a:r>
            <a:r>
              <a:rPr lang="ar-SA" sz="2400" dirty="0"/>
              <a:t>وتكون غالبا بسبب التواء الركبة ووجود قوة هائلة (مثل وزن الجسم ) لا يتمكن الرباط من مقاومتها مما يؤدي الى قطعه </a:t>
            </a:r>
            <a:endParaRPr lang="ar-IQ" sz="2400" dirty="0"/>
          </a:p>
          <a:p>
            <a:pPr eaLnBrk="1" hangingPunct="1">
              <a:defRPr/>
            </a:pPr>
            <a:r>
              <a:rPr lang="ar-SA" sz="2400" dirty="0"/>
              <a:t>الرباط الصليبي الخلفي فان اصابته قليله وتكاد تكون نادرة ولا</a:t>
            </a:r>
            <a:r>
              <a:rPr lang="ar-IQ" sz="2400" dirty="0"/>
              <a:t> </a:t>
            </a:r>
            <a:r>
              <a:rPr lang="ar-SA" sz="2400" dirty="0"/>
              <a:t>تأتي إلا عن</a:t>
            </a:r>
            <a:r>
              <a:rPr lang="ar-IQ" sz="2400" dirty="0"/>
              <a:t> </a:t>
            </a:r>
            <a:r>
              <a:rPr lang="ar-SA" sz="2400" dirty="0"/>
              <a:t>طريق ضربة مباشرة بقدم لاعب او بأي جسم للجزء الخلفي من الركبة</a:t>
            </a:r>
            <a:br>
              <a:rPr lang="ar-SA" sz="2400" dirty="0"/>
            </a:br>
            <a:r>
              <a:rPr lang="ar-SA" sz="2400" dirty="0"/>
              <a:t/>
            </a:r>
            <a:br>
              <a:rPr lang="ar-SA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63341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IQ" dirty="0" smtClean="0"/>
              <a:t>صور للقطع</a:t>
            </a:r>
            <a:endParaRPr lang="ar-IQ" dirty="0"/>
          </a:p>
        </p:txBody>
      </p:sp>
      <p:pic>
        <p:nvPicPr>
          <p:cNvPr id="38915" name="Picture 2" descr="C:\Users\hp\Pictures\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2313" y="2708275"/>
            <a:ext cx="3382962" cy="2705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6" name="Picture 3" descr="C:\Users\hp\Pictures\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08276"/>
            <a:ext cx="3219450" cy="268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15987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:\Users\hp\Pictures\acl_mri_norma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79650" y="2349500"/>
            <a:ext cx="3168650" cy="3887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39" name="Picture 3" descr="C:\Users\hp\Pictures\acl_mri_tor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9" y="2349500"/>
            <a:ext cx="2987675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0325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واجهة">
  <a:themeElements>
    <a:clrScheme name="بنفسجي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301</Words>
  <Application>Microsoft Office PowerPoint</Application>
  <PresentationFormat>ملء الشاشة</PresentationFormat>
  <Paragraphs>33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9" baseType="lpstr">
      <vt:lpstr>Arial</vt:lpstr>
      <vt:lpstr>Tahoma</vt:lpstr>
      <vt:lpstr>Trebuchet MS</vt:lpstr>
      <vt:lpstr>Wingdings 3</vt:lpstr>
      <vt:lpstr>واجهة</vt:lpstr>
      <vt:lpstr>إصابات الركبة</vt:lpstr>
      <vt:lpstr>تمزق الاربطة والغضاريف</vt:lpstr>
      <vt:lpstr>تمزق الغضروف الهلالي</vt:lpstr>
      <vt:lpstr>الاعراض</vt:lpstr>
      <vt:lpstr>عرض تقديمي في PowerPoint</vt:lpstr>
      <vt:lpstr>تمزق الرباط الصليبي</vt:lpstr>
      <vt:lpstr>اسباب حدوث الاصابة </vt:lpstr>
      <vt:lpstr>صور للقطع</vt:lpstr>
      <vt:lpstr>عرض تقديمي في PowerPoint</vt:lpstr>
      <vt:lpstr>اعراض قطع الرباط الصليبي </vt:lpstr>
      <vt:lpstr>تصنيف إصابات الرباط الصليبي 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إصابات الركبة</dc:title>
  <dc:creator>DR.Ahmed Saker 2o1O</dc:creator>
  <cp:lastModifiedBy>DR.Ahmed Saker 2o1O</cp:lastModifiedBy>
  <cp:revision>2</cp:revision>
  <dcterms:created xsi:type="dcterms:W3CDTF">2016-03-27T21:20:51Z</dcterms:created>
  <dcterms:modified xsi:type="dcterms:W3CDTF">2016-03-27T21:32:09Z</dcterms:modified>
</cp:coreProperties>
</file>